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8"/>
  </p:notesMasterIdLst>
  <p:sldIdLst>
    <p:sldId id="256" r:id="rId2"/>
    <p:sldId id="257" r:id="rId3"/>
    <p:sldId id="261" r:id="rId4"/>
    <p:sldId id="260" r:id="rId5"/>
    <p:sldId id="258" r:id="rId6"/>
    <p:sldId id="259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9" autoAdjust="0"/>
    <p:restoredTop sz="85099" autoAdjust="0"/>
  </p:normalViewPr>
  <p:slideViewPr>
    <p:cSldViewPr>
      <p:cViewPr>
        <p:scale>
          <a:sx n="96" d="100"/>
          <a:sy n="96" d="100"/>
        </p:scale>
        <p:origin x="-30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What are we trying to change</a:t>
            </a:r>
            <a:r>
              <a:rPr lang="en-US" baseline="0" dirty="0" smtClean="0"/>
              <a:t>   2. What is our baseline date  3. Did we see the change we wanted to make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873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650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Getting started:  Education/</a:t>
            </a:r>
            <a:r>
              <a:rPr lang="en-US" baseline="0" dirty="0" smtClean="0"/>
              <a:t> on line courses/ selecting the team/ making time in busy schedule.  Biggest challenge was gathering baseline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189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25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612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4478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600200"/>
            <a:ext cx="8610600" cy="1470025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3600" dirty="0" smtClean="0"/>
              <a:t>Coach’s Perspective:</a:t>
            </a:r>
            <a:br>
              <a:rPr lang="en-US" altLang="en-US" sz="3600" dirty="0" smtClean="0"/>
            </a:br>
            <a:r>
              <a:rPr lang="en-US" altLang="en-US" sz="3600" dirty="0" smtClean="0"/>
              <a:t>First Steps Towards Spreading &amp; Sustaining</a:t>
            </a: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3600" dirty="0" smtClean="0"/>
              <a:t/>
            </a:r>
            <a:br>
              <a:rPr lang="en-US" altLang="en-US" sz="3600" dirty="0" smtClean="0"/>
            </a:br>
            <a:r>
              <a:rPr lang="en-US" altLang="en-US" sz="3600" dirty="0" smtClean="0"/>
              <a:t>Sonya </a:t>
            </a:r>
            <a:r>
              <a:rPr lang="en-US" altLang="en-US" sz="3600" dirty="0"/>
              <a:t>Sullivan</a:t>
            </a:r>
            <a:endParaRPr lang="en-US" altLang="en-US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886200"/>
            <a:ext cx="6400800" cy="1752600"/>
          </a:xfrm>
        </p:spPr>
        <p:txBody>
          <a:bodyPr/>
          <a:lstStyle/>
          <a:p>
            <a:r>
              <a:rPr lang="en-US" altLang="en-US" dirty="0" smtClean="0"/>
              <a:t>Community Learning Session #4</a:t>
            </a:r>
          </a:p>
          <a:p>
            <a:r>
              <a:rPr lang="en-US" altLang="en-US" dirty="0" smtClean="0"/>
              <a:t>March 4, </a:t>
            </a:r>
            <a:r>
              <a:rPr lang="en-US" altLang="en-US" dirty="0" smtClean="0"/>
              <a:t>2016</a:t>
            </a:r>
          </a:p>
          <a:p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sgsulliv\Pictures\PDSA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76400"/>
            <a:ext cx="4572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Model for Improvement</a:t>
            </a:r>
            <a:endParaRPr lang="en-US" alt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905000"/>
            <a:ext cx="4191000" cy="4267200"/>
          </a:xfrm>
        </p:spPr>
        <p:txBody>
          <a:bodyPr/>
          <a:lstStyle/>
          <a:p>
            <a:pPr>
              <a:buSzTx/>
              <a:buFont typeface="Wingdings" pitchFamily="2" charset="2"/>
              <a:buChar char="§"/>
            </a:pPr>
            <a:r>
              <a:rPr lang="en-US" altLang="en-US" dirty="0"/>
              <a:t>S</a:t>
            </a:r>
            <a:r>
              <a:rPr lang="en-US" altLang="en-US" sz="2800" dirty="0" smtClean="0"/>
              <a:t>imple yet powerful tool</a:t>
            </a:r>
          </a:p>
          <a:p>
            <a:pPr>
              <a:buSzTx/>
              <a:buFont typeface="Wingdings" pitchFamily="2" charset="2"/>
              <a:buChar char="§"/>
            </a:pPr>
            <a:endParaRPr lang="en-US" altLang="en-US" sz="1000" dirty="0" smtClean="0"/>
          </a:p>
          <a:p>
            <a:pPr>
              <a:buSzTx/>
              <a:buFont typeface="Wingdings" pitchFamily="2" charset="2"/>
              <a:buChar char="§"/>
            </a:pPr>
            <a:r>
              <a:rPr lang="en-US" altLang="en-US" sz="2800" dirty="0" smtClean="0"/>
              <a:t>It makes sense</a:t>
            </a:r>
          </a:p>
          <a:p>
            <a:pPr>
              <a:buSzTx/>
              <a:buFont typeface="Wingdings" pitchFamily="2" charset="2"/>
              <a:buChar char="§"/>
            </a:pPr>
            <a:endParaRPr lang="en-US" altLang="en-US" sz="1000" dirty="0" smtClean="0"/>
          </a:p>
          <a:p>
            <a:pPr>
              <a:buSzTx/>
              <a:buFont typeface="Wingdings" pitchFamily="2" charset="2"/>
              <a:buChar char="§"/>
            </a:pPr>
            <a:r>
              <a:rPr lang="en-US" altLang="en-US" sz="2800" dirty="0" smtClean="0"/>
              <a:t>We will have a man on the moon in 10 years. </a:t>
            </a:r>
            <a:r>
              <a:rPr lang="en-US" altLang="en-US" sz="2800" b="1" dirty="0" smtClean="0"/>
              <a:t>Classic example of an Aim Statement</a:t>
            </a:r>
          </a:p>
          <a:p>
            <a:pPr>
              <a:buSzTx/>
              <a:buFont typeface="Wingdings" pitchFamily="2" charset="2"/>
              <a:buChar char="§"/>
            </a:pPr>
            <a:endParaRPr lang="en-US" altLang="en-US" sz="2800" dirty="0"/>
          </a:p>
          <a:p>
            <a:pPr>
              <a:buSzTx/>
              <a:buFont typeface="Wingdings" pitchFamily="2" charset="2"/>
              <a:buChar char="§"/>
            </a:pPr>
            <a:endParaRPr lang="en-US" altLang="en-US" sz="2800" dirty="0" smtClean="0"/>
          </a:p>
          <a:p>
            <a:pPr>
              <a:buSzTx/>
              <a:buFont typeface="Wingdings" pitchFamily="2" charset="2"/>
              <a:buChar char="§"/>
            </a:pPr>
            <a:endParaRPr lang="en-US" altLang="en-US" sz="2800" dirty="0"/>
          </a:p>
          <a:p>
            <a:pPr>
              <a:buSzTx/>
              <a:buFont typeface="Wingdings" pitchFamily="2" charset="2"/>
              <a:buChar char="§"/>
            </a:pPr>
            <a:endParaRPr lang="en-US" altLang="en-US" sz="2800" dirty="0" smtClean="0"/>
          </a:p>
          <a:p>
            <a:pPr>
              <a:buSzTx/>
              <a:buFont typeface="Wingdings" pitchFamily="2" charset="2"/>
              <a:buChar char="§"/>
            </a:pPr>
            <a:endParaRPr lang="en-US" altLang="en-US" sz="2800" dirty="0"/>
          </a:p>
          <a:p>
            <a:pPr>
              <a:buSzTx/>
              <a:buFont typeface="Wingdings" pitchFamily="2" charset="2"/>
              <a:buChar char="§"/>
            </a:pPr>
            <a:endParaRPr lang="en-US" altLang="en-US" sz="2800" dirty="0" smtClean="0"/>
          </a:p>
          <a:p>
            <a:pPr>
              <a:buSzTx/>
              <a:buFont typeface="Wingdings" pitchFamily="2" charset="2"/>
              <a:buChar char="§"/>
            </a:pPr>
            <a:r>
              <a:rPr lang="en-US" altLang="en-US" sz="2800" dirty="0" smtClean="0"/>
              <a:t>Who my team is and what are we trying to do today.</a:t>
            </a:r>
          </a:p>
          <a:p>
            <a:pPr>
              <a:buSzTx/>
              <a:buFont typeface="Wingdings" pitchFamily="2" charset="2"/>
              <a:buChar char="§"/>
            </a:pPr>
            <a:endParaRPr lang="en-US" altLang="en-US" sz="2800" dirty="0" smtClean="0"/>
          </a:p>
          <a:p>
            <a:pPr lvl="1">
              <a:buSzTx/>
            </a:pPr>
            <a:r>
              <a:rPr lang="en-US" altLang="en-US" sz="2400" dirty="0" smtClean="0"/>
              <a:t>Mary Picariello		</a:t>
            </a:r>
          </a:p>
          <a:p>
            <a:pPr lvl="1">
              <a:buSzTx/>
            </a:pPr>
            <a:r>
              <a:rPr lang="en-US" altLang="en-US" sz="2400" dirty="0" smtClean="0"/>
              <a:t>Janet DaCosta</a:t>
            </a:r>
          </a:p>
          <a:p>
            <a:pPr lvl="1">
              <a:buSzTx/>
            </a:pPr>
            <a:r>
              <a:rPr lang="en-US" altLang="en-US" sz="2400" dirty="0" smtClean="0"/>
              <a:t>Sandra DeFrancisco</a:t>
            </a:r>
          </a:p>
          <a:p>
            <a:pPr lvl="1">
              <a:buSzTx/>
            </a:pPr>
            <a:r>
              <a:rPr lang="en-US" altLang="en-US" sz="2400" dirty="0" smtClean="0"/>
              <a:t>Carla </a:t>
            </a:r>
            <a:r>
              <a:rPr lang="en-US" altLang="en-US" sz="2400" dirty="0" err="1" smtClean="0"/>
              <a:t>Piva</a:t>
            </a:r>
            <a:endParaRPr lang="en-US" altLang="en-US" sz="2400" dirty="0" smtClean="0"/>
          </a:p>
          <a:p>
            <a:pPr lvl="1">
              <a:buSzTx/>
            </a:pPr>
            <a:r>
              <a:rPr lang="en-US" altLang="en-US" sz="2400" dirty="0" smtClean="0"/>
              <a:t>Denise Castucci</a:t>
            </a:r>
          </a:p>
          <a:p>
            <a:pPr lvl="1">
              <a:buSzTx/>
            </a:pPr>
            <a:r>
              <a:rPr lang="en-US" altLang="en-US" sz="2400" dirty="0" smtClean="0"/>
              <a:t>JoAnn Chesley</a:t>
            </a:r>
          </a:p>
          <a:p>
            <a:pPr lvl="1">
              <a:buSzTx/>
            </a:pPr>
            <a:r>
              <a:rPr lang="en-US" altLang="en-US" sz="2400" dirty="0" smtClean="0"/>
              <a:t>Lindsey Moscato</a:t>
            </a:r>
          </a:p>
          <a:p>
            <a:pPr lvl="1">
              <a:buSzTx/>
            </a:pPr>
            <a:endParaRPr lang="en-US" altLang="en-US" sz="2400" dirty="0" smtClean="0"/>
          </a:p>
          <a:p>
            <a:pPr lvl="1">
              <a:buSzTx/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r>
              <a:rPr lang="en-US" b="1" dirty="0" smtClean="0"/>
              <a:t>Mount Auburn Medical Associates</a:t>
            </a:r>
          </a:p>
          <a:p>
            <a:r>
              <a:rPr lang="en-US" b="1" dirty="0"/>
              <a:t>Waverley Primary Care</a:t>
            </a:r>
          </a:p>
          <a:p>
            <a:r>
              <a:rPr lang="en-US" b="1" dirty="0"/>
              <a:t>Cambridge Medical Associates</a:t>
            </a:r>
          </a:p>
          <a:p>
            <a:r>
              <a:rPr lang="en-US" b="1" dirty="0" smtClean="0"/>
              <a:t>Watertown Primary Care</a:t>
            </a:r>
          </a:p>
          <a:p>
            <a:r>
              <a:rPr lang="en-US" b="1" dirty="0" smtClean="0"/>
              <a:t>Mount Auburn Healthcare at Waltham</a:t>
            </a:r>
          </a:p>
          <a:p>
            <a:r>
              <a:rPr lang="en-US" b="1" dirty="0" smtClean="0"/>
              <a:t>Mount Auburn Healthcare at Cambridge</a:t>
            </a:r>
          </a:p>
          <a:p>
            <a:r>
              <a:rPr lang="en-US" b="1" dirty="0" smtClean="0"/>
              <a:t>Mount Auburn Healthcare at Medford</a:t>
            </a:r>
          </a:p>
          <a:p>
            <a:r>
              <a:rPr lang="en-US" b="1" dirty="0" smtClean="0"/>
              <a:t>Quimby Center for Geriatric 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9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We Faced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 flipH="1">
            <a:off x="609600" y="1981200"/>
            <a:ext cx="4038600" cy="4343400"/>
          </a:xfrm>
        </p:spPr>
        <p:txBody>
          <a:bodyPr/>
          <a:lstStyle/>
          <a:p>
            <a:r>
              <a:rPr lang="en-US" dirty="0" smtClean="0"/>
              <a:t>Getting started</a:t>
            </a:r>
          </a:p>
          <a:p>
            <a:r>
              <a:rPr lang="en-US" dirty="0" smtClean="0"/>
              <a:t>Selecting </a:t>
            </a:r>
            <a:r>
              <a:rPr lang="en-US" dirty="0"/>
              <a:t>i</a:t>
            </a:r>
            <a:r>
              <a:rPr lang="en-US" dirty="0" smtClean="0"/>
              <a:t>mprovement project</a:t>
            </a:r>
          </a:p>
          <a:p>
            <a:r>
              <a:rPr lang="en-US" dirty="0"/>
              <a:t>Aim Statement</a:t>
            </a:r>
          </a:p>
          <a:p>
            <a:r>
              <a:rPr lang="en-US" dirty="0" smtClean="0"/>
              <a:t>Scheduling regular meetings</a:t>
            </a:r>
          </a:p>
          <a:p>
            <a:r>
              <a:rPr lang="en-US" b="1" dirty="0" smtClean="0"/>
              <a:t>Getting baseline data</a:t>
            </a:r>
          </a:p>
          <a:p>
            <a:r>
              <a:rPr lang="en-US" dirty="0" smtClean="0"/>
              <a:t>Patient engagement</a:t>
            </a:r>
          </a:p>
          <a:p>
            <a:endParaRPr lang="en-US" dirty="0"/>
          </a:p>
        </p:txBody>
      </p:sp>
      <p:pic>
        <p:nvPicPr>
          <p:cNvPr id="1027" name="Picture 3" descr="C:\Users\sgsulliv\Pictures\Aerial photo of the Mississippi Ri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05000"/>
            <a:ext cx="3819525" cy="335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28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Patient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572000"/>
          </a:xfrm>
        </p:spPr>
        <p:txBody>
          <a:bodyPr/>
          <a:lstStyle/>
          <a:p>
            <a:r>
              <a:rPr lang="en-US" b="1" dirty="0" smtClean="0"/>
              <a:t>How has Patient Safety been impacted?</a:t>
            </a:r>
          </a:p>
          <a:p>
            <a:pPr lvl="1"/>
            <a:r>
              <a:rPr lang="en-US" dirty="0" smtClean="0"/>
              <a:t>Understanding Our </a:t>
            </a:r>
            <a:r>
              <a:rPr lang="en-US" dirty="0"/>
              <a:t>P</a:t>
            </a:r>
            <a:r>
              <a:rPr lang="en-US" dirty="0" smtClean="0"/>
              <a:t>atients</a:t>
            </a:r>
          </a:p>
          <a:p>
            <a:pPr lvl="1"/>
            <a:r>
              <a:rPr lang="en-US" dirty="0" smtClean="0"/>
              <a:t>Baseline Data</a:t>
            </a:r>
          </a:p>
          <a:p>
            <a:pPr lvl="1"/>
            <a:r>
              <a:rPr lang="en-US" dirty="0" smtClean="0"/>
              <a:t>Changing Systems (Epic)</a:t>
            </a:r>
          </a:p>
          <a:p>
            <a:r>
              <a:rPr lang="en-US" b="1" dirty="0" smtClean="0"/>
              <a:t>Patient/Manager Stories</a:t>
            </a:r>
          </a:p>
          <a:p>
            <a:pPr lvl="1"/>
            <a:r>
              <a:rPr lang="en-US" dirty="0" smtClean="0"/>
              <a:t>Reduced Anxiety </a:t>
            </a:r>
          </a:p>
          <a:p>
            <a:pPr lvl="1"/>
            <a:r>
              <a:rPr lang="en-US" dirty="0" smtClean="0"/>
              <a:t>Improving </a:t>
            </a:r>
            <a:r>
              <a:rPr lang="en-US" dirty="0"/>
              <a:t>P</a:t>
            </a:r>
            <a:r>
              <a:rPr lang="en-US" dirty="0" smtClean="0"/>
              <a:t>atient </a:t>
            </a:r>
            <a:r>
              <a:rPr lang="en-US" dirty="0"/>
              <a:t>E</a:t>
            </a:r>
            <a:r>
              <a:rPr lang="en-US" dirty="0" smtClean="0"/>
              <a:t>xperience </a:t>
            </a:r>
          </a:p>
          <a:p>
            <a:pPr lvl="1"/>
            <a:r>
              <a:rPr lang="en-US" dirty="0"/>
              <a:t>Closed the Loop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676400"/>
          </a:xfrm>
        </p:spPr>
        <p:txBody>
          <a:bodyPr/>
          <a:lstStyle/>
          <a:p>
            <a:r>
              <a:rPr lang="en-US" dirty="0" smtClean="0"/>
              <a:t>Impact on Efficiency and Sustaining the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4495800" cy="4800600"/>
          </a:xfrm>
        </p:spPr>
        <p:txBody>
          <a:bodyPr/>
          <a:lstStyle/>
          <a:p>
            <a:r>
              <a:rPr lang="en-US" sz="2800" dirty="0" smtClean="0"/>
              <a:t>PDSA</a:t>
            </a:r>
          </a:p>
          <a:p>
            <a:r>
              <a:rPr lang="en-US" sz="2800" dirty="0" smtClean="0"/>
              <a:t>Reports</a:t>
            </a:r>
          </a:p>
          <a:p>
            <a:r>
              <a:rPr lang="en-US" sz="2800" dirty="0" smtClean="0"/>
              <a:t>Workflow Changes</a:t>
            </a:r>
          </a:p>
          <a:p>
            <a:r>
              <a:rPr lang="en-US" dirty="0" smtClean="0"/>
              <a:t>Huddles/Care Coordination </a:t>
            </a:r>
            <a:endParaRPr lang="en-US" sz="2800" dirty="0" smtClean="0"/>
          </a:p>
          <a:p>
            <a:r>
              <a:rPr lang="en-US" sz="2800" dirty="0" smtClean="0"/>
              <a:t>Best Practice</a:t>
            </a:r>
          </a:p>
          <a:p>
            <a:r>
              <a:rPr lang="en-US" sz="2800" dirty="0" smtClean="0"/>
              <a:t>Patient Engagement</a:t>
            </a:r>
          </a:p>
          <a:p>
            <a:r>
              <a:rPr lang="en-US" sz="2800" dirty="0" smtClean="0"/>
              <a:t>Desire for Change</a:t>
            </a:r>
          </a:p>
          <a:p>
            <a:r>
              <a:rPr lang="en-US" dirty="0" smtClean="0"/>
              <a:t>Staff Joy</a:t>
            </a:r>
            <a:endParaRPr lang="en-US" sz="2800" dirty="0" smtClean="0"/>
          </a:p>
          <a:p>
            <a:r>
              <a:rPr lang="en-US" dirty="0" smtClean="0"/>
              <a:t>Systems Change (Epic)</a:t>
            </a:r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35052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02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template Mount Auburn Office Practice Improvement Projec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Mount Auburn Office Practice Improvement Projec</Template>
  <TotalTime>3296</TotalTime>
  <Words>220</Words>
  <Application>Microsoft Office PowerPoint</Application>
  <PresentationFormat>On-screen Show (4:3)</PresentationFormat>
  <Paragraphs>68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powerpoint template Mount Auburn Office Practice Improvement Projec</vt:lpstr>
      <vt:lpstr> Coach’s Perspective: First Steps Towards Spreading &amp; Sustaining  Sonya Sullivan</vt:lpstr>
      <vt:lpstr>Model for Improvement</vt:lpstr>
      <vt:lpstr>Practices </vt:lpstr>
      <vt:lpstr>Challenges We Faced</vt:lpstr>
      <vt:lpstr>Impact on Patient Safety</vt:lpstr>
      <vt:lpstr>Impact on Efficiency and Sustaining the Change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Biocchi</dc:creator>
  <cp:lastModifiedBy>Emily Biocchi</cp:lastModifiedBy>
  <cp:revision>59</cp:revision>
  <dcterms:created xsi:type="dcterms:W3CDTF">2016-02-16T16:48:05Z</dcterms:created>
  <dcterms:modified xsi:type="dcterms:W3CDTF">2016-03-03T17:08:47Z</dcterms:modified>
</cp:coreProperties>
</file>